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3" r:id="rId3"/>
  </p:sldMasterIdLst>
  <p:notesMasterIdLst>
    <p:notesMasterId r:id="rId5"/>
  </p:notesMasterIdLst>
  <p:handoutMasterIdLst>
    <p:handoutMasterId r:id="rId15"/>
  </p:handoutMasterIdLst>
  <p:sldIdLst>
    <p:sldId id="268" r:id="rId4"/>
    <p:sldId id="258" r:id="rId6"/>
    <p:sldId id="269" r:id="rId7"/>
    <p:sldId id="296" r:id="rId8"/>
    <p:sldId id="406" r:id="rId9"/>
    <p:sldId id="407" r:id="rId10"/>
    <p:sldId id="408" r:id="rId11"/>
    <p:sldId id="409" r:id="rId12"/>
    <p:sldId id="410" r:id="rId13"/>
    <p:sldId id="411" r:id="rId14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22" autoAdjust="0"/>
    <p:restoredTop sz="95777" autoAdjust="0"/>
  </p:normalViewPr>
  <p:slideViewPr>
    <p:cSldViewPr snapToGrid="0" showGuides="1">
      <p:cViewPr varScale="1">
        <p:scale>
          <a:sx n="156" d="100"/>
          <a:sy n="156" d="100"/>
        </p:scale>
        <p:origin x="200" y="1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gs" Target="tags/tag4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015A1460-7A15-4E10-96C8-810FBA2A218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3786BE25-C7D8-4C58-A0EB-4D1A244685A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-2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  <p:transition/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  <p:transition/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/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3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85287" y="3445646"/>
            <a:ext cx="5513693" cy="402315"/>
          </a:xfrm>
          <a:prstGeom prst="rect">
            <a:avLst/>
          </a:prstGeom>
          <a:gradFill>
            <a:gsLst>
              <a:gs pos="39000">
                <a:srgbClr val="00F3DD">
                  <a:alpha val="34000"/>
                </a:srgbClr>
              </a:gs>
              <a:gs pos="1000">
                <a:srgbClr val="FF31E4"/>
              </a:gs>
              <a:gs pos="100000">
                <a:srgbClr val="3F00F8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3961" y="3475760"/>
            <a:ext cx="4222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团队成员：</a:t>
            </a:r>
            <a:r>
              <a:rPr lang="en-GB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Jintol</a:t>
            </a:r>
            <a:r>
              <a:rPr lang="zh-CN" altLang="en-GB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GB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YWJ</a:t>
            </a:r>
            <a:r>
              <a:rPr lang="zh-CN" altLang="en-GB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GB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CodeCat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_文本框 57"/>
          <p:cNvSpPr txBox="1"/>
          <p:nvPr>
            <p:custDataLst>
              <p:tags r:id="rId1"/>
            </p:custDataLst>
          </p:nvPr>
        </p:nvSpPr>
        <p:spPr>
          <a:xfrm>
            <a:off x="509129" y="4049763"/>
            <a:ext cx="5558319" cy="52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altLang="zh-CN" sz="800" dirty="0" err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MindFi</a:t>
            </a:r>
            <a:r>
              <a:rPr lang="en-GB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is a next-generation </a:t>
            </a:r>
            <a:r>
              <a:rPr lang="en-GB" altLang="zh-CN" sz="800" dirty="0" err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DeFi</a:t>
            </a:r>
            <a:r>
              <a:rPr lang="en-GB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staking solution powered by AI. Our team is dedicated to bringing you the best investment opportunities by leveraging real-time data and intelligent algorithms to optimize your staking strategy across multiple platforms. Join us in the journey to redefine the future of decentralized finance.</a:t>
            </a:r>
            <a:endParaRPr lang="zh-CN" altLang="en-US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85287" y="5194696"/>
            <a:ext cx="1447562" cy="281882"/>
          </a:xfrm>
          <a:prstGeom prst="roundRect">
            <a:avLst>
              <a:gd name="adj" fmla="val 50000"/>
            </a:avLst>
          </a:prstGeom>
          <a:gradFill>
            <a:gsLst>
              <a:gs pos="2143">
                <a:srgbClr val="3F00F8"/>
              </a:gs>
              <a:gs pos="100000">
                <a:srgbClr val="FF31E4"/>
              </a:gs>
            </a:gsLst>
            <a:lin ang="2700000" scaled="0"/>
          </a:gradFill>
          <a:ln w="25400">
            <a:noFill/>
          </a:ln>
          <a:effectLst>
            <a:reflection blurRad="6350" stA="50000" endA="300" endPos="90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CodeCat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Studio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1243414" y="2179109"/>
            <a:ext cx="6560019" cy="1123629"/>
            <a:chOff x="-1297049" y="2011111"/>
            <a:chExt cx="7191330" cy="1760381"/>
          </a:xfrm>
        </p:grpSpPr>
        <p:sp>
          <p:nvSpPr>
            <p:cNvPr id="10" name="文本框 9"/>
            <p:cNvSpPr txBox="1"/>
            <p:nvPr/>
          </p:nvSpPr>
          <p:spPr>
            <a:xfrm>
              <a:off x="-1297049" y="2011111"/>
              <a:ext cx="7183114" cy="1734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spc="600" dirty="0" err="1">
                  <a:ln w="15875">
                    <a:gradFill>
                      <a:gsLst>
                        <a:gs pos="82000">
                          <a:srgbClr val="00F3DD"/>
                        </a:gs>
                        <a:gs pos="10000">
                          <a:srgbClr val="FF31E4"/>
                        </a:gs>
                      </a:gsLst>
                      <a:lin ang="5400000" scaled="0"/>
                    </a:gradFill>
                  </a:ln>
                  <a:noFill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魂35号-经典雅黑" panose="02000000000000000000" charset="-122"/>
                  <a:ea typeface="字魂35号-经典雅黑" panose="02000000000000000000" charset="-122"/>
                  <a:cs typeface="字魂35号-经典雅黑" panose="02000000000000000000" charset="-122"/>
                </a:rPr>
                <a:t>MindFi</a:t>
              </a:r>
              <a:endParaRPr lang="zh-CN" altLang="en-US" sz="6600" spc="600" dirty="0">
                <a:ln w="15875">
                  <a:gradFill>
                    <a:gsLst>
                      <a:gs pos="82000">
                        <a:srgbClr val="00F3DD"/>
                      </a:gs>
                      <a:gs pos="10000">
                        <a:srgbClr val="FF31E4"/>
                      </a:gs>
                    </a:gsLst>
                    <a:lin ang="5400000" scaled="0"/>
                  </a:gra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35号-经典雅黑" panose="02000000000000000000" charset="-122"/>
                <a:ea typeface="字魂35号-经典雅黑" panose="02000000000000000000" charset="-122"/>
                <a:cs typeface="字魂35号-经典雅黑" panose="02000000000000000000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-1288834" y="2035603"/>
              <a:ext cx="7183115" cy="1735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spc="600" dirty="0" err="1">
                  <a:ln w="6350">
                    <a:noFill/>
                  </a:ln>
                  <a:gradFill>
                    <a:gsLst>
                      <a:gs pos="100000">
                        <a:schemeClr val="bg1"/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latin typeface="字魂35号-经典雅黑" panose="02000000000000000000" charset="-122"/>
                  <a:ea typeface="字魂35号-经典雅黑" panose="02000000000000000000" charset="-122"/>
                  <a:cs typeface="字魂35号-经典雅黑" panose="02000000000000000000" charset="-122"/>
                </a:rPr>
                <a:t>MindFi</a:t>
              </a:r>
              <a:r>
                <a:rPr lang="en-US" altLang="zh-CN" sz="6600" spc="600" dirty="0">
                  <a:ln w="6350">
                    <a:noFill/>
                  </a:ln>
                  <a:gradFill>
                    <a:gsLst>
                      <a:gs pos="100000">
                        <a:schemeClr val="bg1"/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latin typeface="字魂35号-经典雅黑" panose="02000000000000000000" charset="-122"/>
                  <a:ea typeface="字魂35号-经典雅黑" panose="02000000000000000000" charset="-122"/>
                  <a:cs typeface="字魂35号-经典雅黑" panose="02000000000000000000" charset="-122"/>
                </a:rPr>
                <a:t>  </a:t>
              </a:r>
              <a:endParaRPr lang="zh-CN" altLang="en-US" sz="6600" spc="600" dirty="0">
                <a:ln w="6350">
                  <a:noFill/>
                </a:ln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字魂35号-经典雅黑" panose="02000000000000000000" charset="-122"/>
                <a:ea typeface="字魂35号-经典雅黑" panose="02000000000000000000" charset="-122"/>
                <a:cs typeface="字魂35号-经典雅黑" panose="02000000000000000000" charset="-122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6702330" y="382088"/>
            <a:ext cx="49823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" dirty="0" err="1">
                <a:ln w="63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ETHShanghai</a:t>
            </a:r>
            <a:r>
              <a:rPr lang="en-US" altLang="zh-CN" sz="800" dirty="0">
                <a:ln w="63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2025 Hackathon</a:t>
            </a:r>
            <a:endParaRPr lang="zh-CN" altLang="en-US" sz="800" dirty="0">
              <a:ln w="6350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7765982" y="3132995"/>
            <a:ext cx="3664019" cy="1217383"/>
            <a:chOff x="7765982" y="3132995"/>
            <a:chExt cx="3664019" cy="1217383"/>
          </a:xfrm>
        </p:grpSpPr>
        <p:sp>
          <p:nvSpPr>
            <p:cNvPr id="25" name="文本框 24"/>
            <p:cNvSpPr txBox="1"/>
            <p:nvPr/>
          </p:nvSpPr>
          <p:spPr>
            <a:xfrm>
              <a:off x="7765982" y="3132995"/>
              <a:ext cx="36363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err="1">
                  <a:ln w="635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ETHShanghai</a:t>
              </a:r>
              <a:r>
                <a:rPr lang="en-US" altLang="zh-CN" sz="2800" b="1" dirty="0">
                  <a:ln w="635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2025</a:t>
              </a:r>
              <a:endParaRPr lang="zh-CN" altLang="en-US" sz="2800" b="1" dirty="0">
                <a:ln w="63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93660" y="3632557"/>
              <a:ext cx="36363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n w="635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Hackathon</a:t>
              </a:r>
              <a:endParaRPr lang="zh-CN" altLang="en-US" sz="2800" b="1" dirty="0">
                <a:ln w="63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765982" y="3132995"/>
              <a:ext cx="36363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err="1">
                  <a:ln w="6350">
                    <a:noFill/>
                  </a:ln>
                  <a:gradFill>
                    <a:gsLst>
                      <a:gs pos="100000">
                        <a:srgbClr val="3F00F8"/>
                      </a:gs>
                      <a:gs pos="50000">
                        <a:srgbClr val="00F3DD"/>
                      </a:gs>
                      <a:gs pos="0">
                        <a:srgbClr val="FF31E4"/>
                      </a:gs>
                    </a:gsLst>
                    <a:lin ang="27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ETHShanghai</a:t>
              </a:r>
              <a:r>
                <a:rPr lang="en-US" altLang="zh-CN" sz="2800" b="1" dirty="0">
                  <a:ln w="6350">
                    <a:noFill/>
                  </a:ln>
                  <a:gradFill>
                    <a:gsLst>
                      <a:gs pos="100000">
                        <a:srgbClr val="3F00F8"/>
                      </a:gs>
                      <a:gs pos="50000">
                        <a:srgbClr val="00F3DD"/>
                      </a:gs>
                      <a:gs pos="0">
                        <a:srgbClr val="FF31E4"/>
                      </a:gs>
                    </a:gsLst>
                    <a:lin ang="27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2025</a:t>
              </a:r>
              <a:endParaRPr lang="zh-CN" altLang="en-US" sz="2800" b="1" dirty="0">
                <a:ln w="6350">
                  <a:noFill/>
                </a:ln>
                <a:gradFill>
                  <a:gsLst>
                    <a:gs pos="100000">
                      <a:srgbClr val="3F00F8"/>
                    </a:gs>
                    <a:gs pos="50000">
                      <a:srgbClr val="00F3DD"/>
                    </a:gs>
                    <a:gs pos="0">
                      <a:srgbClr val="FF31E4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793659" y="3632557"/>
              <a:ext cx="36363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n w="6350">
                    <a:noFill/>
                  </a:ln>
                  <a:gradFill>
                    <a:gsLst>
                      <a:gs pos="100000">
                        <a:srgbClr val="3F00F8"/>
                      </a:gs>
                      <a:gs pos="50000">
                        <a:srgbClr val="00F3DD"/>
                      </a:gs>
                      <a:gs pos="0">
                        <a:srgbClr val="FF31E4"/>
                      </a:gs>
                    </a:gsLst>
                    <a:lin ang="27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Hackathon</a:t>
              </a:r>
              <a:endParaRPr lang="zh-CN" altLang="en-US" sz="2800" b="1" dirty="0">
                <a:ln w="6350">
                  <a:noFill/>
                </a:ln>
                <a:gradFill>
                  <a:gsLst>
                    <a:gs pos="100000">
                      <a:srgbClr val="3F00F8"/>
                    </a:gs>
                    <a:gs pos="50000">
                      <a:srgbClr val="00F3DD"/>
                    </a:gs>
                    <a:gs pos="0">
                      <a:srgbClr val="FF31E4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7915931" y="4350378"/>
              <a:ext cx="609504" cy="0"/>
            </a:xfrm>
            <a:prstGeom prst="line">
              <a:avLst/>
            </a:prstGeom>
            <a:ln w="38100">
              <a:gradFill>
                <a:gsLst>
                  <a:gs pos="0">
                    <a:srgbClr val="FF31E4"/>
                  </a:gs>
                  <a:gs pos="100000">
                    <a:srgbClr val="3F00F8"/>
                  </a:gs>
                  <a:gs pos="50000">
                    <a:srgbClr val="00F3DD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21" grpId="0"/>
      <p:bldP spid="22" grpId="0" animBg="1"/>
      <p:bldP spid="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5634" t="8079" r="5728" b="9139"/>
          <a:stretch>
            <a:fillRect/>
          </a:stretch>
        </p:blipFill>
        <p:spPr>
          <a:xfrm>
            <a:off x="0" y="1092"/>
            <a:ext cx="12192000" cy="685690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161126" y="3078784"/>
            <a:ext cx="7254130" cy="981488"/>
            <a:chOff x="-1104101" y="1463252"/>
            <a:chExt cx="7183114" cy="981488"/>
          </a:xfrm>
        </p:grpSpPr>
        <p:sp>
          <p:nvSpPr>
            <p:cNvPr id="8" name="文本框 7"/>
            <p:cNvSpPr txBox="1"/>
            <p:nvPr/>
          </p:nvSpPr>
          <p:spPr>
            <a:xfrm>
              <a:off x="-1104101" y="1463252"/>
              <a:ext cx="71831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dirty="0">
                  <a:ln w="15875">
                    <a:gradFill>
                      <a:gsLst>
                        <a:gs pos="8000">
                          <a:srgbClr val="FF31E4"/>
                        </a:gs>
                        <a:gs pos="94000">
                          <a:srgbClr val="00F3DD"/>
                        </a:gs>
                      </a:gsLst>
                      <a:lin ang="5400000" scaled="1"/>
                    </a:gradFill>
                  </a:ln>
                  <a:noFill/>
                  <a:latin typeface="字魂35号-经典雅黑" panose="02000000000000000000" charset="-122"/>
                  <a:ea typeface="字魂35号-经典雅黑" panose="02000000000000000000" charset="-122"/>
                </a:rPr>
                <a:t>演示结束，感谢聆听！</a:t>
              </a:r>
              <a:endParaRPr lang="zh-CN" altLang="en-US" sz="5400" dirty="0">
                <a:ln w="15875">
                  <a:gradFill>
                    <a:gsLst>
                      <a:gs pos="8000">
                        <a:srgbClr val="FF31E4"/>
                      </a:gs>
                      <a:gs pos="94000">
                        <a:srgbClr val="00F3DD"/>
                      </a:gs>
                    </a:gsLst>
                    <a:lin ang="5400000" scaled="1"/>
                  </a:gradFill>
                </a:ln>
                <a:noFill/>
                <a:latin typeface="字魂35号-经典雅黑" panose="02000000000000000000" charset="-122"/>
                <a:ea typeface="字魂35号-经典雅黑" panose="02000000000000000000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-1104101" y="1521410"/>
              <a:ext cx="71831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dirty="0">
                  <a:ln w="6350">
                    <a:noFill/>
                  </a:ln>
                  <a:solidFill>
                    <a:schemeClr val="bg1"/>
                  </a:solidFill>
                  <a:latin typeface="字魂35号-经典雅黑" panose="02000000000000000000" charset="-122"/>
                  <a:ea typeface="字魂35号-经典雅黑" panose="02000000000000000000" charset="-122"/>
                </a:rPr>
                <a:t>演示结束，感谢聆听！</a:t>
              </a:r>
              <a:endParaRPr lang="en-US" altLang="zh-CN" sz="5400" dirty="0">
                <a:ln w="6350">
                  <a:noFill/>
                </a:ln>
                <a:solidFill>
                  <a:schemeClr val="bg1"/>
                </a:solidFill>
                <a:latin typeface="字魂35号-经典雅黑" panose="02000000000000000000" charset="-122"/>
                <a:ea typeface="字魂35号-经典雅黑" panose="02000000000000000000" charset="-122"/>
              </a:endParaRPr>
            </a:p>
          </p:txBody>
        </p:sp>
      </p:grpSp>
      <p:pic>
        <p:nvPicPr>
          <p:cNvPr id="1028" name="Picture 4" descr="已生成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320" y="281668"/>
            <a:ext cx="4196443" cy="629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rcRect l="9182" t="11933" r="8856" b="10341"/>
          <a:stretch>
            <a:fillRect/>
          </a:stretch>
        </p:blipFill>
        <p:spPr>
          <a:xfrm flipH="1">
            <a:off x="-1" y="779"/>
            <a:ext cx="12192001" cy="6859164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8401812" y="1771315"/>
            <a:ext cx="2637697" cy="503433"/>
            <a:chOff x="2509655" y="2165865"/>
            <a:chExt cx="2637697" cy="503433"/>
          </a:xfrm>
        </p:grpSpPr>
        <p:sp>
          <p:nvSpPr>
            <p:cNvPr id="32" name="圆角矩形 31"/>
            <p:cNvSpPr/>
            <p:nvPr/>
          </p:nvSpPr>
          <p:spPr>
            <a:xfrm>
              <a:off x="2509655" y="2165865"/>
              <a:ext cx="2637697" cy="503433"/>
            </a:xfrm>
            <a:prstGeom prst="roundRect">
              <a:avLst>
                <a:gd name="adj" fmla="val 50000"/>
              </a:avLst>
            </a:prstGeom>
            <a:gradFill>
              <a:gsLst>
                <a:gs pos="3000">
                  <a:srgbClr val="FF31E4">
                    <a:alpha val="0"/>
                  </a:srgbClr>
                </a:gs>
                <a:gs pos="100000">
                  <a:srgbClr val="FF31E4">
                    <a:alpha val="70000"/>
                  </a:srgbClr>
                </a:gs>
              </a:gsLst>
              <a:lin ang="5400000" scaled="0"/>
            </a:gradFill>
            <a:ln w="12700">
              <a:gradFill>
                <a:gsLst>
                  <a:gs pos="0">
                    <a:srgbClr val="FF31E4">
                      <a:alpha val="0"/>
                    </a:srgbClr>
                  </a:gs>
                  <a:gs pos="100000">
                    <a:srgbClr val="FF31E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15"/>
            <p:cNvSpPr txBox="1"/>
            <p:nvPr/>
          </p:nvSpPr>
          <p:spPr>
            <a:xfrm flipH="1">
              <a:off x="2740249" y="2186749"/>
              <a:ext cx="2176508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401812" y="2828697"/>
            <a:ext cx="2637697" cy="503433"/>
            <a:chOff x="2509655" y="2165865"/>
            <a:chExt cx="2637697" cy="503433"/>
          </a:xfrm>
        </p:grpSpPr>
        <p:sp>
          <p:nvSpPr>
            <p:cNvPr id="35" name="圆角矩形 34"/>
            <p:cNvSpPr/>
            <p:nvPr/>
          </p:nvSpPr>
          <p:spPr>
            <a:xfrm>
              <a:off x="2509655" y="2165865"/>
              <a:ext cx="2637697" cy="503433"/>
            </a:xfrm>
            <a:prstGeom prst="roundRect">
              <a:avLst>
                <a:gd name="adj" fmla="val 50000"/>
              </a:avLst>
            </a:prstGeom>
            <a:gradFill>
              <a:gsLst>
                <a:gs pos="3000">
                  <a:srgbClr val="00F3DD">
                    <a:alpha val="0"/>
                  </a:srgbClr>
                </a:gs>
                <a:gs pos="100000">
                  <a:srgbClr val="00F3DD">
                    <a:alpha val="70000"/>
                  </a:srgbClr>
                </a:gs>
              </a:gsLst>
              <a:lin ang="5400000" scaled="0"/>
            </a:gradFill>
            <a:ln w="12700">
              <a:gradFill>
                <a:gsLst>
                  <a:gs pos="0">
                    <a:srgbClr val="00F3DD">
                      <a:alpha val="0"/>
                    </a:srgbClr>
                  </a:gs>
                  <a:gs pos="100000">
                    <a:srgbClr val="00F3DD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15"/>
            <p:cNvSpPr txBox="1"/>
            <p:nvPr/>
          </p:nvSpPr>
          <p:spPr>
            <a:xfrm flipH="1">
              <a:off x="2740249" y="2186749"/>
              <a:ext cx="2176508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项目特性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401812" y="3886079"/>
            <a:ext cx="2637697" cy="503433"/>
            <a:chOff x="2509655" y="2165865"/>
            <a:chExt cx="2637697" cy="503433"/>
          </a:xfrm>
        </p:grpSpPr>
        <p:sp>
          <p:nvSpPr>
            <p:cNvPr id="38" name="圆角矩形 37"/>
            <p:cNvSpPr/>
            <p:nvPr/>
          </p:nvSpPr>
          <p:spPr>
            <a:xfrm>
              <a:off x="2509655" y="2165865"/>
              <a:ext cx="2637697" cy="503433"/>
            </a:xfrm>
            <a:prstGeom prst="roundRect">
              <a:avLst>
                <a:gd name="adj" fmla="val 50000"/>
              </a:avLst>
            </a:prstGeom>
            <a:gradFill>
              <a:gsLst>
                <a:gs pos="3000">
                  <a:srgbClr val="6600F9">
                    <a:alpha val="0"/>
                  </a:srgbClr>
                </a:gs>
                <a:gs pos="100000">
                  <a:srgbClr val="6600F9">
                    <a:alpha val="70000"/>
                  </a:srgbClr>
                </a:gs>
              </a:gsLst>
              <a:lin ang="5400000" scaled="0"/>
            </a:gradFill>
            <a:ln w="12700">
              <a:gradFill>
                <a:gsLst>
                  <a:gs pos="0">
                    <a:srgbClr val="6600F9">
                      <a:alpha val="0"/>
                    </a:srgbClr>
                  </a:gs>
                  <a:gs pos="100000">
                    <a:srgbClr val="6600F9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15"/>
            <p:cNvSpPr txBox="1"/>
            <p:nvPr/>
          </p:nvSpPr>
          <p:spPr>
            <a:xfrm flipH="1">
              <a:off x="2740249" y="2186749"/>
              <a:ext cx="2176508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项目演示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401812" y="4943460"/>
            <a:ext cx="2637697" cy="503433"/>
            <a:chOff x="2509655" y="2165865"/>
            <a:chExt cx="2637697" cy="503433"/>
          </a:xfrm>
        </p:grpSpPr>
        <p:sp>
          <p:nvSpPr>
            <p:cNvPr id="41" name="圆角矩形 40"/>
            <p:cNvSpPr/>
            <p:nvPr/>
          </p:nvSpPr>
          <p:spPr>
            <a:xfrm>
              <a:off x="2509655" y="2165865"/>
              <a:ext cx="2637697" cy="503433"/>
            </a:xfrm>
            <a:prstGeom prst="roundRect">
              <a:avLst>
                <a:gd name="adj" fmla="val 50000"/>
              </a:avLst>
            </a:prstGeom>
            <a:gradFill>
              <a:gsLst>
                <a:gs pos="3000">
                  <a:srgbClr val="FF31E4">
                    <a:alpha val="0"/>
                  </a:srgbClr>
                </a:gs>
                <a:gs pos="100000">
                  <a:srgbClr val="FF31E4">
                    <a:alpha val="70000"/>
                  </a:srgbClr>
                </a:gs>
              </a:gsLst>
              <a:lin ang="5400000" scaled="0"/>
            </a:gradFill>
            <a:ln w="12700">
              <a:gradFill>
                <a:gsLst>
                  <a:gs pos="0">
                    <a:srgbClr val="FF31E4">
                      <a:alpha val="0"/>
                    </a:srgbClr>
                  </a:gs>
                  <a:gs pos="100000">
                    <a:srgbClr val="FF31E4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15"/>
            <p:cNvSpPr txBox="1"/>
            <p:nvPr/>
          </p:nvSpPr>
          <p:spPr>
            <a:xfrm flipH="1">
              <a:off x="2740249" y="2186749"/>
              <a:ext cx="2176508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产品优质服务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123844" y="2885670"/>
            <a:ext cx="3923455" cy="2123658"/>
            <a:chOff x="382134" y="3271426"/>
            <a:chExt cx="7589952" cy="3327115"/>
          </a:xfrm>
        </p:grpSpPr>
        <p:sp>
          <p:nvSpPr>
            <p:cNvPr id="53" name="文本框 52"/>
            <p:cNvSpPr txBox="1"/>
            <p:nvPr/>
          </p:nvSpPr>
          <p:spPr>
            <a:xfrm>
              <a:off x="382134" y="3271426"/>
              <a:ext cx="7589952" cy="1735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spc="600" dirty="0" err="1">
                  <a:ln w="6350">
                    <a:gradFill>
                      <a:gsLst>
                        <a:gs pos="100000">
                          <a:srgbClr val="FF31E4"/>
                        </a:gs>
                        <a:gs pos="0">
                          <a:srgbClr val="2506FF">
                            <a:alpha val="0"/>
                          </a:srgbClr>
                        </a:gs>
                      </a:gsLst>
                      <a:lin ang="5400000" scaled="0"/>
                    </a:gradFill>
                  </a:ln>
                  <a:noFill/>
                  <a:latin typeface="字魂35号-经典雅黑" panose="02000000000000000000" charset="-122"/>
                  <a:ea typeface="字魂35号-经典雅黑" panose="02000000000000000000" charset="-122"/>
                </a:rPr>
                <a:t>MindFi</a:t>
              </a:r>
              <a:endParaRPr lang="en-US" altLang="zh-CN" sz="6600" b="1" spc="600" dirty="0">
                <a:ln w="6350">
                  <a:gradFill>
                    <a:gsLst>
                      <a:gs pos="100000">
                        <a:srgbClr val="FF31E4"/>
                      </a:gs>
                      <a:gs pos="0">
                        <a:srgbClr val="2506FF">
                          <a:alpha val="0"/>
                        </a:srgbClr>
                      </a:gs>
                    </a:gsLst>
                    <a:lin ang="5400000" scaled="0"/>
                  </a:gradFill>
                </a:ln>
                <a:noFill/>
                <a:latin typeface="字魂35号-经典雅黑" panose="02000000000000000000" charset="-122"/>
                <a:ea typeface="字魂35号-经典雅黑" panose="02000000000000000000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382134" y="3271426"/>
              <a:ext cx="7183115" cy="3327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spc="600" dirty="0" err="1">
                  <a:ln w="6350">
                    <a:noFill/>
                  </a:ln>
                  <a:gradFill>
                    <a:gsLst>
                      <a:gs pos="42000">
                        <a:srgbClr val="00F3DD"/>
                      </a:gs>
                      <a:gs pos="1000">
                        <a:srgbClr val="FF31E4"/>
                      </a:gs>
                      <a:gs pos="99000">
                        <a:srgbClr val="3F00F8"/>
                      </a:gs>
                    </a:gsLst>
                    <a:lin ang="2700000" scaled="0"/>
                  </a:gradFill>
                  <a:latin typeface="字魂35号-经典雅黑" panose="02000000000000000000" charset="-122"/>
                  <a:ea typeface="字魂35号-经典雅黑" panose="02000000000000000000" charset="-122"/>
                </a:rPr>
                <a:t>MindFi</a:t>
              </a:r>
              <a:endParaRPr lang="en-US" altLang="zh-CN" sz="6600" spc="600" dirty="0">
                <a:ln w="6350">
                  <a:noFill/>
                </a:ln>
                <a:gradFill>
                  <a:gsLst>
                    <a:gs pos="42000">
                      <a:srgbClr val="00F3DD"/>
                    </a:gs>
                    <a:gs pos="1000">
                      <a:srgbClr val="FF31E4"/>
                    </a:gs>
                    <a:gs pos="99000">
                      <a:srgbClr val="3F00F8"/>
                    </a:gs>
                  </a:gsLst>
                  <a:lin ang="2700000" scaled="0"/>
                </a:gradFill>
                <a:latin typeface="字魂35号-经典雅黑" panose="02000000000000000000" charset="-122"/>
                <a:ea typeface="字魂35号-经典雅黑" panose="02000000000000000000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846181" y="1643745"/>
            <a:ext cx="1626835" cy="795677"/>
            <a:chOff x="4453049" y="1918709"/>
            <a:chExt cx="7302679" cy="795677"/>
          </a:xfrm>
        </p:grpSpPr>
        <p:sp>
          <p:nvSpPr>
            <p:cNvPr id="57" name="文本框 56"/>
            <p:cNvSpPr txBox="1"/>
            <p:nvPr/>
          </p:nvSpPr>
          <p:spPr>
            <a:xfrm>
              <a:off x="4572615" y="1944945"/>
              <a:ext cx="718311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ln w="6350">
                    <a:gradFill>
                      <a:gsLst>
                        <a:gs pos="0">
                          <a:srgbClr val="5FBFEF">
                            <a:alpha val="0"/>
                          </a:srgbClr>
                        </a:gs>
                        <a:gs pos="100000">
                          <a:srgbClr val="5FBFEF"/>
                        </a:gs>
                      </a:gsLst>
                      <a:lin ang="5400000" scaled="1"/>
                    </a:gradFill>
                  </a:ln>
                  <a:noFill/>
                  <a:latin typeface="字魂35号-经典雅黑" panose="02000000000000000000" charset="-122"/>
                  <a:ea typeface="字魂35号-经典雅黑" panose="02000000000000000000" charset="-122"/>
                </a:rPr>
                <a:t>01.</a:t>
              </a:r>
              <a:endParaRPr lang="zh-CN" altLang="en-US" sz="4400" dirty="0">
                <a:ln w="6350">
                  <a:gradFill>
                    <a:gsLst>
                      <a:gs pos="0">
                        <a:srgbClr val="5FBFEF">
                          <a:alpha val="0"/>
                        </a:srgbClr>
                      </a:gs>
                      <a:gs pos="100000">
                        <a:srgbClr val="5FBFEF"/>
                      </a:gs>
                    </a:gsLst>
                    <a:lin ang="5400000" scaled="1"/>
                  </a:gradFill>
                </a:ln>
                <a:noFill/>
                <a:latin typeface="字魂35号-经典雅黑" panose="02000000000000000000" charset="-122"/>
                <a:ea typeface="字魂35号-经典雅黑" panose="02000000000000000000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453049" y="1918709"/>
              <a:ext cx="718311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ln w="6350">
                    <a:noFill/>
                  </a:ln>
                  <a:gradFill>
                    <a:gsLst>
                      <a:gs pos="54000">
                        <a:srgbClr val="00F3DD"/>
                      </a:gs>
                      <a:gs pos="0">
                        <a:srgbClr val="FF31E4"/>
                      </a:gs>
                      <a:gs pos="100000">
                        <a:srgbClr val="3F00F8"/>
                      </a:gs>
                    </a:gsLst>
                    <a:lin ang="27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魂35号-经典雅黑" panose="02000000000000000000" charset="-122"/>
                  <a:ea typeface="字魂35号-经典雅黑" panose="02000000000000000000" charset="-122"/>
                </a:rPr>
                <a:t>01.</a:t>
              </a:r>
              <a:endParaRPr lang="zh-CN" altLang="en-US" sz="4400" b="1" dirty="0">
                <a:ln w="6350">
                  <a:noFill/>
                </a:ln>
                <a:gradFill>
                  <a:gsLst>
                    <a:gs pos="54000">
                      <a:srgbClr val="00F3DD"/>
                    </a:gs>
                    <a:gs pos="0">
                      <a:srgbClr val="FF31E4"/>
                    </a:gs>
                    <a:gs pos="100000">
                      <a:srgbClr val="3F00F8"/>
                    </a:gs>
                  </a:gsLst>
                  <a:lin ang="27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35号-经典雅黑" panose="02000000000000000000" charset="-122"/>
                <a:ea typeface="字魂35号-经典雅黑" panose="02000000000000000000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846181" y="2700309"/>
            <a:ext cx="1618956" cy="795677"/>
            <a:chOff x="4488416" y="1918709"/>
            <a:chExt cx="7267312" cy="795677"/>
          </a:xfrm>
        </p:grpSpPr>
        <p:sp>
          <p:nvSpPr>
            <p:cNvPr id="60" name="文本框 59"/>
            <p:cNvSpPr txBox="1"/>
            <p:nvPr/>
          </p:nvSpPr>
          <p:spPr>
            <a:xfrm>
              <a:off x="4572615" y="1944945"/>
              <a:ext cx="718311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ln w="6350">
                    <a:gradFill>
                      <a:gsLst>
                        <a:gs pos="0">
                          <a:srgbClr val="5FBFEF">
                            <a:alpha val="0"/>
                          </a:srgbClr>
                        </a:gs>
                        <a:gs pos="100000">
                          <a:srgbClr val="5FBFEF"/>
                        </a:gs>
                      </a:gsLst>
                      <a:lin ang="5400000" scaled="1"/>
                    </a:gradFill>
                  </a:ln>
                  <a:noFill/>
                  <a:latin typeface="字魂35号-经典雅黑" panose="02000000000000000000" charset="-122"/>
                  <a:ea typeface="字魂35号-经典雅黑" panose="02000000000000000000" charset="-122"/>
                </a:rPr>
                <a:t>02.</a:t>
              </a:r>
              <a:endParaRPr lang="zh-CN" altLang="en-US" sz="4400" dirty="0">
                <a:ln w="6350">
                  <a:gradFill>
                    <a:gsLst>
                      <a:gs pos="0">
                        <a:srgbClr val="5FBFEF">
                          <a:alpha val="0"/>
                        </a:srgbClr>
                      </a:gs>
                      <a:gs pos="100000">
                        <a:srgbClr val="5FBFEF"/>
                      </a:gs>
                    </a:gsLst>
                    <a:lin ang="5400000" scaled="1"/>
                  </a:gradFill>
                </a:ln>
                <a:noFill/>
                <a:latin typeface="字魂35号-经典雅黑" panose="02000000000000000000" charset="-122"/>
                <a:ea typeface="字魂35号-经典雅黑" panose="02000000000000000000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488416" y="1918709"/>
              <a:ext cx="71831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ln w="6350">
                    <a:noFill/>
                  </a:ln>
                  <a:gradFill>
                    <a:gsLst>
                      <a:gs pos="54000">
                        <a:srgbClr val="00F3DD"/>
                      </a:gs>
                      <a:gs pos="0">
                        <a:srgbClr val="FF31E4"/>
                      </a:gs>
                      <a:gs pos="100000">
                        <a:srgbClr val="3F00F8"/>
                      </a:gs>
                    </a:gsLst>
                    <a:lin ang="27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魂35号-经典雅黑" panose="02000000000000000000" charset="-122"/>
                  <a:ea typeface="字魂35号-经典雅黑" panose="02000000000000000000" charset="-122"/>
                </a:rPr>
                <a:t>02.</a:t>
              </a:r>
              <a:endParaRPr lang="zh-CN" altLang="en-US" sz="4400" b="1" dirty="0">
                <a:ln w="6350">
                  <a:noFill/>
                </a:ln>
                <a:gradFill>
                  <a:gsLst>
                    <a:gs pos="54000">
                      <a:srgbClr val="00F3DD"/>
                    </a:gs>
                    <a:gs pos="0">
                      <a:srgbClr val="FF31E4"/>
                    </a:gs>
                    <a:gs pos="100000">
                      <a:srgbClr val="3F00F8"/>
                    </a:gs>
                  </a:gsLst>
                  <a:lin ang="27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35号-经典雅黑" panose="02000000000000000000" charset="-122"/>
                <a:ea typeface="字魂35号-经典雅黑" panose="02000000000000000000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846181" y="3756873"/>
            <a:ext cx="1618956" cy="795677"/>
            <a:chOff x="4488417" y="1918709"/>
            <a:chExt cx="7267311" cy="795677"/>
          </a:xfrm>
        </p:grpSpPr>
        <p:sp>
          <p:nvSpPr>
            <p:cNvPr id="63" name="文本框 62"/>
            <p:cNvSpPr txBox="1"/>
            <p:nvPr/>
          </p:nvSpPr>
          <p:spPr>
            <a:xfrm>
              <a:off x="4572615" y="1944945"/>
              <a:ext cx="718311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ln w="6350">
                    <a:gradFill>
                      <a:gsLst>
                        <a:gs pos="0">
                          <a:srgbClr val="5FBFEF">
                            <a:alpha val="0"/>
                          </a:srgbClr>
                        </a:gs>
                        <a:gs pos="100000">
                          <a:srgbClr val="5FBFEF"/>
                        </a:gs>
                      </a:gsLst>
                      <a:lin ang="5400000" scaled="1"/>
                    </a:gradFill>
                  </a:ln>
                  <a:noFill/>
                  <a:latin typeface="字魂35号-经典雅黑" panose="02000000000000000000" charset="-122"/>
                  <a:ea typeface="字魂35号-经典雅黑" panose="02000000000000000000" charset="-122"/>
                </a:rPr>
                <a:t>03.</a:t>
              </a:r>
              <a:endParaRPr lang="zh-CN" altLang="en-US" sz="4400" dirty="0">
                <a:ln w="6350">
                  <a:gradFill>
                    <a:gsLst>
                      <a:gs pos="0">
                        <a:srgbClr val="5FBFEF">
                          <a:alpha val="0"/>
                        </a:srgbClr>
                      </a:gs>
                      <a:gs pos="100000">
                        <a:srgbClr val="5FBFEF"/>
                      </a:gs>
                    </a:gsLst>
                    <a:lin ang="5400000" scaled="1"/>
                  </a:gradFill>
                </a:ln>
                <a:noFill/>
                <a:latin typeface="字魂35号-经典雅黑" panose="02000000000000000000" charset="-122"/>
                <a:ea typeface="字魂35号-经典雅黑" panose="02000000000000000000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488417" y="1918709"/>
              <a:ext cx="718311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ln w="6350">
                    <a:noFill/>
                  </a:ln>
                  <a:gradFill>
                    <a:gsLst>
                      <a:gs pos="54000">
                        <a:srgbClr val="00F3DD"/>
                      </a:gs>
                      <a:gs pos="0">
                        <a:srgbClr val="FF31E4"/>
                      </a:gs>
                      <a:gs pos="100000">
                        <a:srgbClr val="3F00F8"/>
                      </a:gs>
                    </a:gsLst>
                    <a:lin ang="27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魂35号-经典雅黑" panose="02000000000000000000" charset="-122"/>
                  <a:ea typeface="字魂35号-经典雅黑" panose="02000000000000000000" charset="-122"/>
                </a:rPr>
                <a:t>03.</a:t>
              </a:r>
              <a:endParaRPr lang="zh-CN" altLang="en-US" sz="4400" b="1" dirty="0">
                <a:ln w="6350">
                  <a:noFill/>
                </a:ln>
                <a:gradFill>
                  <a:gsLst>
                    <a:gs pos="54000">
                      <a:srgbClr val="00F3DD"/>
                    </a:gs>
                    <a:gs pos="0">
                      <a:srgbClr val="FF31E4"/>
                    </a:gs>
                    <a:gs pos="100000">
                      <a:srgbClr val="3F00F8"/>
                    </a:gs>
                  </a:gsLst>
                  <a:lin ang="27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35号-经典雅黑" panose="02000000000000000000" charset="-122"/>
                <a:ea typeface="字魂35号-经典雅黑" panose="02000000000000000000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846181" y="4813436"/>
            <a:ext cx="1618956" cy="795677"/>
            <a:chOff x="4488417" y="1918709"/>
            <a:chExt cx="7267311" cy="795677"/>
          </a:xfrm>
        </p:grpSpPr>
        <p:sp>
          <p:nvSpPr>
            <p:cNvPr id="66" name="文本框 65"/>
            <p:cNvSpPr txBox="1"/>
            <p:nvPr/>
          </p:nvSpPr>
          <p:spPr>
            <a:xfrm>
              <a:off x="4572615" y="1944945"/>
              <a:ext cx="718311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ln w="6350">
                    <a:gradFill>
                      <a:gsLst>
                        <a:gs pos="0">
                          <a:srgbClr val="5FBFEF">
                            <a:alpha val="0"/>
                          </a:srgbClr>
                        </a:gs>
                        <a:gs pos="100000">
                          <a:srgbClr val="5FBFEF"/>
                        </a:gs>
                      </a:gsLst>
                      <a:lin ang="5400000" scaled="1"/>
                    </a:gradFill>
                  </a:ln>
                  <a:noFill/>
                  <a:latin typeface="字魂35号-经典雅黑" panose="02000000000000000000" charset="-122"/>
                  <a:ea typeface="字魂35号-经典雅黑" panose="02000000000000000000" charset="-122"/>
                </a:rPr>
                <a:t>04.</a:t>
              </a:r>
              <a:endParaRPr lang="zh-CN" altLang="en-US" sz="4400" dirty="0">
                <a:ln w="6350">
                  <a:gradFill>
                    <a:gsLst>
                      <a:gs pos="0">
                        <a:srgbClr val="5FBFEF">
                          <a:alpha val="0"/>
                        </a:srgbClr>
                      </a:gs>
                      <a:gs pos="100000">
                        <a:srgbClr val="5FBFEF"/>
                      </a:gs>
                    </a:gsLst>
                    <a:lin ang="5400000" scaled="1"/>
                  </a:gradFill>
                </a:ln>
                <a:noFill/>
                <a:latin typeface="字魂35号-经典雅黑" panose="02000000000000000000" charset="-122"/>
                <a:ea typeface="字魂35号-经典雅黑" panose="02000000000000000000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4488417" y="1918709"/>
              <a:ext cx="718311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ln w="6350">
                    <a:noFill/>
                  </a:ln>
                  <a:gradFill>
                    <a:gsLst>
                      <a:gs pos="54000">
                        <a:srgbClr val="00F3DD"/>
                      </a:gs>
                      <a:gs pos="0">
                        <a:srgbClr val="FF31E4"/>
                      </a:gs>
                      <a:gs pos="100000">
                        <a:srgbClr val="3F00F8"/>
                      </a:gs>
                    </a:gsLst>
                    <a:lin ang="27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魂35号-经典雅黑" panose="02000000000000000000" charset="-122"/>
                  <a:ea typeface="字魂35号-经典雅黑" panose="02000000000000000000" charset="-122"/>
                </a:rPr>
                <a:t>04.</a:t>
              </a:r>
              <a:endParaRPr lang="zh-CN" altLang="en-US" sz="4400" b="1" dirty="0">
                <a:ln w="6350">
                  <a:noFill/>
                </a:ln>
                <a:gradFill>
                  <a:gsLst>
                    <a:gs pos="54000">
                      <a:srgbClr val="00F3DD"/>
                    </a:gs>
                    <a:gs pos="0">
                      <a:srgbClr val="FF31E4"/>
                    </a:gs>
                    <a:gs pos="100000">
                      <a:srgbClr val="3F00F8"/>
                    </a:gs>
                  </a:gsLst>
                  <a:lin ang="27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35号-经典雅黑" panose="02000000000000000000" charset="-122"/>
                <a:ea typeface="字魂35号-经典雅黑" panose="020000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5634" t="8079" r="5728" b="9139"/>
          <a:stretch>
            <a:fillRect/>
          </a:stretch>
        </p:blipFill>
        <p:spPr>
          <a:xfrm>
            <a:off x="0" y="0"/>
            <a:ext cx="12192000" cy="685690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747290" y="2853660"/>
            <a:ext cx="4820227" cy="982850"/>
            <a:chOff x="0" y="1944945"/>
            <a:chExt cx="7214968" cy="982850"/>
          </a:xfrm>
        </p:grpSpPr>
        <p:sp>
          <p:nvSpPr>
            <p:cNvPr id="8" name="文本框 7"/>
            <p:cNvSpPr txBox="1"/>
            <p:nvPr/>
          </p:nvSpPr>
          <p:spPr>
            <a:xfrm>
              <a:off x="0" y="1944945"/>
              <a:ext cx="71831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dirty="0">
                  <a:ln w="15875">
                    <a:gradFill>
                      <a:gsLst>
                        <a:gs pos="8000">
                          <a:srgbClr val="FF31E4"/>
                        </a:gs>
                        <a:gs pos="94000">
                          <a:srgbClr val="00F3DD"/>
                        </a:gs>
                      </a:gsLst>
                      <a:lin ang="5400000" scaled="1"/>
                    </a:gradFill>
                  </a:ln>
                  <a:noFill/>
                  <a:latin typeface="字魂35号-经典雅黑" panose="02000000000000000000" charset="-122"/>
                  <a:ea typeface="字魂35号-经典雅黑" panose="02000000000000000000" charset="-122"/>
                </a:rPr>
                <a:t>项目背景</a:t>
              </a:r>
              <a:endParaRPr lang="zh-CN" altLang="en-US" sz="5400" dirty="0">
                <a:ln w="15875">
                  <a:gradFill>
                    <a:gsLst>
                      <a:gs pos="8000">
                        <a:srgbClr val="FF31E4"/>
                      </a:gs>
                      <a:gs pos="94000">
                        <a:srgbClr val="00F3DD"/>
                      </a:gs>
                    </a:gsLst>
                    <a:lin ang="5400000" scaled="1"/>
                  </a:gradFill>
                </a:ln>
                <a:noFill/>
                <a:latin typeface="字魂35号-经典雅黑" panose="02000000000000000000" charset="-122"/>
                <a:ea typeface="字魂35号-经典雅黑" panose="02000000000000000000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1854" y="2004465"/>
              <a:ext cx="71831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dirty="0">
                  <a:ln w="6350">
                    <a:noFill/>
                  </a:ln>
                  <a:solidFill>
                    <a:schemeClr val="bg1"/>
                  </a:solidFill>
                  <a:latin typeface="字魂35号-经典雅黑" panose="02000000000000000000" charset="-122"/>
                  <a:ea typeface="字魂35号-经典雅黑" panose="02000000000000000000" charset="-122"/>
                </a:rPr>
                <a:t>项目背景</a:t>
              </a:r>
              <a:endParaRPr lang="zh-CN" altLang="en-US" sz="5400" dirty="0">
                <a:ln w="6350">
                  <a:noFill/>
                </a:ln>
                <a:solidFill>
                  <a:schemeClr val="bg1"/>
                </a:solidFill>
                <a:latin typeface="字魂35号-经典雅黑" panose="02000000000000000000" charset="-122"/>
                <a:ea typeface="字魂35号-经典雅黑" panose="020000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787478" y="1526149"/>
            <a:ext cx="27611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gradFill>
                  <a:gsLst>
                    <a:gs pos="100000">
                      <a:srgbClr val="FF31E4">
                        <a:alpha val="0"/>
                      </a:srgbClr>
                    </a:gs>
                    <a:gs pos="21000">
                      <a:schemeClr val="bg1">
                        <a:alpha val="77000"/>
                      </a:schemeClr>
                    </a:gs>
                  </a:gsLst>
                  <a:lin ang="5400000" scaled="0"/>
                </a:gradFill>
                <a:latin typeface="字魂35号-经典雅黑" panose="02000000000000000000" charset="-122"/>
                <a:ea typeface="字魂35号-经典雅黑" panose="02000000000000000000" charset="-122"/>
              </a:rPr>
              <a:t>01</a:t>
            </a:r>
            <a:endParaRPr lang="zh-CN" altLang="en-US" sz="8800" dirty="0">
              <a:gradFill>
                <a:gsLst>
                  <a:gs pos="100000">
                    <a:srgbClr val="FF31E4">
                      <a:alpha val="0"/>
                    </a:srgbClr>
                  </a:gs>
                  <a:gs pos="21000">
                    <a:schemeClr val="bg1">
                      <a:alpha val="77000"/>
                    </a:schemeClr>
                  </a:gs>
                </a:gsLst>
                <a:lin ang="5400000" scaled="0"/>
              </a:gradFill>
              <a:latin typeface="字魂35号-经典雅黑" panose="02000000000000000000" charset="-122"/>
              <a:ea typeface="字魂35号-经典雅黑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şḻiḓè"/>
          <p:cNvSpPr/>
          <p:nvPr/>
        </p:nvSpPr>
        <p:spPr bwMode="auto">
          <a:xfrm>
            <a:off x="1193800" y="3116575"/>
            <a:ext cx="6444716" cy="2868426"/>
          </a:xfrm>
          <a:prstGeom prst="rect">
            <a:avLst/>
          </a:prstGeom>
          <a:solidFill>
            <a:srgbClr val="2506FF">
              <a:alpha val="11000"/>
            </a:srgbClr>
          </a:solidFill>
          <a:ln w="6350">
            <a:solidFill>
              <a:srgbClr val="00F3DD">
                <a:alpha val="47000"/>
              </a:srgbClr>
            </a:solidFill>
            <a:miter lim="800000"/>
          </a:ln>
        </p:spPr>
        <p:txBody>
          <a:bodyPr anchor="ctr"/>
          <a:lstStyle/>
          <a:p>
            <a:pPr algn="ctr"/>
            <a:endParaRPr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í$ļiḍê"/>
          <p:cNvSpPr/>
          <p:nvPr/>
        </p:nvSpPr>
        <p:spPr bwMode="auto">
          <a:xfrm>
            <a:off x="1184312" y="2771140"/>
            <a:ext cx="972108" cy="108012"/>
          </a:xfrm>
          <a:prstGeom prst="rect">
            <a:avLst/>
          </a:prstGeom>
          <a:gradFill>
            <a:gsLst>
              <a:gs pos="0">
                <a:srgbClr val="FF31E4"/>
              </a:gs>
              <a:gs pos="56000">
                <a:srgbClr val="00F3DD"/>
              </a:gs>
              <a:gs pos="100000">
                <a:srgbClr val="2506FF"/>
              </a:gs>
            </a:gsLst>
            <a:lin ang="2700000" scaled="0"/>
          </a:gra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184312" y="3098235"/>
            <a:ext cx="6483516" cy="2905107"/>
            <a:chOff x="4664354" y="2514914"/>
            <a:chExt cx="6483516" cy="2905107"/>
          </a:xfrm>
        </p:grpSpPr>
        <p:sp>
          <p:nvSpPr>
            <p:cNvPr id="17" name="L 形 16"/>
            <p:cNvSpPr/>
            <p:nvPr/>
          </p:nvSpPr>
          <p:spPr>
            <a:xfrm rot="10800000">
              <a:off x="10569238" y="2514914"/>
              <a:ext cx="578632" cy="578632"/>
            </a:xfrm>
            <a:prstGeom prst="corner">
              <a:avLst>
                <a:gd name="adj1" fmla="val 3952"/>
                <a:gd name="adj2" fmla="val 4129"/>
              </a:avLst>
            </a:prstGeom>
            <a:solidFill>
              <a:srgbClr val="00F3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L 形 17"/>
            <p:cNvSpPr/>
            <p:nvPr/>
          </p:nvSpPr>
          <p:spPr>
            <a:xfrm rot="10800000" flipH="1" flipV="1">
              <a:off x="4664354" y="4841389"/>
              <a:ext cx="578632" cy="578632"/>
            </a:xfrm>
            <a:prstGeom prst="corner">
              <a:avLst>
                <a:gd name="adj1" fmla="val 3952"/>
                <a:gd name="adj2" fmla="val 4129"/>
              </a:avLst>
            </a:prstGeom>
            <a:solidFill>
              <a:srgbClr val="00F3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184312" y="3093848"/>
            <a:ext cx="6474028" cy="2829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49250"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  <a:sym typeface="+mn-lt"/>
              </a:rPr>
              <a:t>随着去中心化金融（</a:t>
            </a:r>
            <a:r>
              <a:rPr lang="en-GB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  <a:sym typeface="+mn-lt"/>
              </a:rPr>
              <a:t>DeFi</a:t>
            </a:r>
            <a:r>
              <a:rPr lang="zh-CN" alt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  <a:sym typeface="+mn-lt"/>
              </a:rPr>
              <a:t>）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  <a:sym typeface="+mn-lt"/>
              </a:rPr>
              <a:t>生态系统的快速发展，越来越多的用户开始参与质押和收益获取。然而，随着平台数量和质押产品的增加，用户面临着如何选择最优质押策略的挑战。不同的</a:t>
            </a:r>
            <a:r>
              <a:rPr lang="en-GB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  <a:sym typeface="+mn-lt"/>
              </a:rPr>
              <a:t>DeFi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  <a:sym typeface="+mn-lt"/>
              </a:rPr>
              <a:t>平台提供不同的年化收益率（</a:t>
            </a:r>
            <a:r>
              <a:rPr lang="en-GB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  <a:sym typeface="+mn-lt"/>
              </a:rPr>
              <a:t>APY</a:t>
            </a:r>
            <a:r>
              <a:rPr lang="zh-CN" alt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  <a:sym typeface="+mn-lt"/>
              </a:rPr>
              <a:t>）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  <a:sym typeface="+mn-lt"/>
              </a:rPr>
              <a:t>和质押方式，且每个平台的风险、交易费用和操作流程各不相同，给用户的投资决策带来很大困难。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a楷体" panose="02000500000000000000" pitchFamily="2" charset="-122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  <a:sym typeface="+mn-lt"/>
              </a:rPr>
              <a:t>传统的质押管理方式往往依赖于用户的个人判断和经验，缺乏智能化和自动化的支持。与此同时，用户在多个平台间的资金分配和风险控制也难以高效管理，这使得资金的收益最大化成为一项复杂的任务。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a楷体" panose="02000500000000000000" pitchFamily="2" charset="-122"/>
              <a:sym typeface="+mn-lt"/>
            </a:endParaRPr>
          </a:p>
          <a:p>
            <a:pPr indent="349250"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  <a:sym typeface="+mn-lt"/>
              </a:rPr>
              <a:t>本项目旨在通过人工智能（</a:t>
            </a:r>
            <a:r>
              <a:rPr lang="en-GB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  <a:sym typeface="+mn-lt"/>
              </a:rPr>
              <a:t>AI</a:t>
            </a:r>
            <a:r>
              <a:rPr lang="zh-CN" alt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  <a:sym typeface="+mn-lt"/>
              </a:rPr>
              <a:t>）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  <a:sym typeface="+mn-lt"/>
              </a:rPr>
              <a:t>技术，结合</a:t>
            </a:r>
            <a:r>
              <a:rPr lang="en-GB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  <a:sym typeface="+mn-lt"/>
              </a:rPr>
              <a:t>Web3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  <a:sym typeface="+mn-lt"/>
              </a:rPr>
              <a:t>智能合约，开发一个自动化的</a:t>
            </a:r>
            <a:r>
              <a:rPr lang="en-GB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  <a:sym typeface="+mn-lt"/>
              </a:rPr>
              <a:t>DeFi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  <a:sym typeface="+mn-lt"/>
              </a:rPr>
              <a:t>质押管理平台，帮助用户根据实时数据计算最优质押方案，并自动执行质押操作。通过该平台，用户可以简化质押决策过程，优化资产配置，并通过</a:t>
            </a:r>
            <a:r>
              <a:rPr lang="en-GB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  <a:sym typeface="+mn-lt"/>
              </a:rPr>
              <a:t>AI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  <a:sym typeface="+mn-lt"/>
              </a:rPr>
              <a:t>算法最大化投资回报。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a楷体" panose="02000500000000000000" pitchFamily="2" charset="-122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899700" y="5603613"/>
            <a:ext cx="2842517" cy="76277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279400" y="-622300"/>
            <a:ext cx="914400" cy="317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延迟符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473628" y="470999"/>
            <a:ext cx="4729380" cy="590236"/>
            <a:chOff x="7457871" y="1683334"/>
            <a:chExt cx="4729380" cy="590236"/>
          </a:xfrm>
        </p:grpSpPr>
        <p:sp>
          <p:nvSpPr>
            <p:cNvPr id="15" name="文本框 15"/>
            <p:cNvSpPr txBox="1"/>
            <p:nvPr/>
          </p:nvSpPr>
          <p:spPr>
            <a:xfrm flipH="1">
              <a:off x="7457871" y="1683334"/>
              <a:ext cx="2655917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0">
                        <a:srgbClr val="FF31E4"/>
                      </a:gs>
                      <a:gs pos="43000">
                        <a:srgbClr val="00F3DD"/>
                      </a:gs>
                      <a:gs pos="100000">
                        <a:srgbClr val="2506FF"/>
                      </a:gs>
                    </a:gsLst>
                    <a:lin ang="2700000" scaled="0"/>
                  </a:gradFill>
                  <a:latin typeface="字魂35号-经典雅黑" panose="02000000000000000000" charset="-122"/>
                  <a:ea typeface="字魂35号-经典雅黑" panose="02000000000000000000" charset="-122"/>
                </a:defRPr>
              </a:lvl1pPr>
            </a:lstStyle>
            <a:p>
              <a:r>
                <a:rPr lang="zh-CN" altLang="en-US" dirty="0"/>
                <a:t>项目背景</a:t>
              </a:r>
              <a:endParaRPr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 flipH="1">
              <a:off x="9074486" y="1935016"/>
              <a:ext cx="3112765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altLang="zh-CN" sz="800" dirty="0">
                  <a:gradFill>
                    <a:gsLst>
                      <a:gs pos="100000">
                        <a:prstClr val="white">
                          <a:lumMod val="95000"/>
                        </a:prstClr>
                      </a:gs>
                      <a:gs pos="26000">
                        <a:prstClr val="white">
                          <a:lumMod val="95000"/>
                        </a:prstClr>
                      </a:gs>
                    </a:gsLst>
                    <a:path path="circle">
                      <a:fillToRect l="100000" t="100000"/>
                    </a:path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 context</a:t>
              </a:r>
              <a:endParaRPr lang="en-US" altLang="zh-CN" sz="800" dirty="0">
                <a:gradFill>
                  <a:gsLst>
                    <a:gs pos="100000">
                      <a:prstClr val="white">
                        <a:lumMod val="95000"/>
                      </a:prstClr>
                    </a:gs>
                    <a:gs pos="26000">
                      <a:prstClr val="white">
                        <a:lumMod val="95000"/>
                      </a:prstClr>
                    </a:gs>
                  </a:gsLst>
                  <a:path path="circle">
                    <a:fillToRect l="100000" t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800" dirty="0">
                <a:gradFill>
                  <a:gsLst>
                    <a:gs pos="100000">
                      <a:prstClr val="white">
                        <a:lumMod val="95000"/>
                      </a:prstClr>
                    </a:gs>
                    <a:gs pos="26000">
                      <a:prstClr val="white">
                        <a:lumMod val="95000"/>
                      </a:prstClr>
                    </a:gs>
                  </a:gsLst>
                  <a:path path="circle">
                    <a:fillToRect l="100000" t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083822" y="1765243"/>
            <a:ext cx="2028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spc="300" dirty="0">
                <a:solidFill>
                  <a:schemeClr val="bg1">
                    <a:lumMod val="95000"/>
                  </a:schemeClr>
                </a:solidFill>
                <a:latin typeface="字魂35号-经典雅黑" panose="02000000000000000000" charset="-122"/>
                <a:ea typeface="字魂35号-经典雅黑" panose="02000000000000000000" charset="-122"/>
                <a:cs typeface="Aa楷体" panose="02000500000000000000" pitchFamily="2" charset="-122"/>
                <a:sym typeface="+mn-lt"/>
              </a:rPr>
              <a:t>项目背景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字魂35号-经典雅黑" panose="02000000000000000000" charset="-122"/>
              <a:ea typeface="字魂35号-经典雅黑" panose="02000000000000000000" charset="-122"/>
              <a:cs typeface="Aa楷体" panose="02000500000000000000" pitchFamily="2" charset="-122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92742" y="2284319"/>
            <a:ext cx="2908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gradFill>
                  <a:gsLst>
                    <a:gs pos="100000">
                      <a:prstClr val="white">
                        <a:lumMod val="95000"/>
                      </a:prstClr>
                    </a:gs>
                    <a:gs pos="26000">
                      <a:prstClr val="white">
                        <a:lumMod val="95000"/>
                      </a:prstClr>
                    </a:gs>
                  </a:gsLst>
                  <a:path path="circle">
                    <a:fillToRect l="100000" t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context</a:t>
            </a:r>
            <a:endParaRPr lang="en-US" altLang="zh-CN" sz="1400" dirty="0">
              <a:gradFill>
                <a:gsLst>
                  <a:gs pos="100000">
                    <a:prstClr val="white">
                      <a:lumMod val="95000"/>
                    </a:prstClr>
                  </a:gs>
                  <a:gs pos="26000">
                    <a:prstClr val="white">
                      <a:lumMod val="95000"/>
                    </a:prstClr>
                  </a:gs>
                </a:gsLst>
                <a:path path="circle">
                  <a:fillToRect l="100000" t="100000"/>
                </a:path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已生成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004" y="-41449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0" grpId="0"/>
      <p:bldP spid="13" grpId="0" animBg="1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5634" t="8079" r="5728" b="9139"/>
          <a:stretch>
            <a:fillRect/>
          </a:stretch>
        </p:blipFill>
        <p:spPr>
          <a:xfrm>
            <a:off x="0" y="0"/>
            <a:ext cx="12192000" cy="685690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747290" y="2853660"/>
            <a:ext cx="4798946" cy="982850"/>
            <a:chOff x="0" y="1944945"/>
            <a:chExt cx="7183114" cy="982850"/>
          </a:xfrm>
        </p:grpSpPr>
        <p:sp>
          <p:nvSpPr>
            <p:cNvPr id="8" name="文本框 7"/>
            <p:cNvSpPr txBox="1"/>
            <p:nvPr/>
          </p:nvSpPr>
          <p:spPr>
            <a:xfrm>
              <a:off x="0" y="1944945"/>
              <a:ext cx="71831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dirty="0">
                  <a:ln w="15875">
                    <a:gradFill>
                      <a:gsLst>
                        <a:gs pos="8000">
                          <a:srgbClr val="FF31E4"/>
                        </a:gs>
                        <a:gs pos="94000">
                          <a:srgbClr val="00F3DD"/>
                        </a:gs>
                      </a:gsLst>
                      <a:lin ang="5400000" scaled="1"/>
                    </a:gradFill>
                  </a:ln>
                  <a:noFill/>
                  <a:latin typeface="字魂35号-经典雅黑" panose="02000000000000000000" charset="-122"/>
                  <a:ea typeface="字魂35号-经典雅黑" panose="02000000000000000000" charset="-122"/>
                </a:rPr>
                <a:t>项目特性</a:t>
              </a:r>
              <a:endParaRPr lang="zh-CN" altLang="en-US" sz="5400" dirty="0">
                <a:ln w="15875">
                  <a:gradFill>
                    <a:gsLst>
                      <a:gs pos="8000">
                        <a:srgbClr val="FF31E4"/>
                      </a:gs>
                      <a:gs pos="94000">
                        <a:srgbClr val="00F3DD"/>
                      </a:gs>
                    </a:gsLst>
                    <a:lin ang="5400000" scaled="1"/>
                  </a:gradFill>
                </a:ln>
                <a:noFill/>
                <a:latin typeface="字魂35号-经典雅黑" panose="02000000000000000000" charset="-122"/>
                <a:ea typeface="字魂35号-经典雅黑" panose="02000000000000000000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0" y="2004465"/>
              <a:ext cx="71831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dirty="0">
                  <a:ln w="6350">
                    <a:noFill/>
                  </a:ln>
                  <a:solidFill>
                    <a:schemeClr val="bg1"/>
                  </a:solidFill>
                  <a:latin typeface="字魂35号-经典雅黑" panose="02000000000000000000" charset="-122"/>
                  <a:ea typeface="字魂35号-经典雅黑" panose="02000000000000000000" charset="-122"/>
                </a:rPr>
                <a:t>项目特性</a:t>
              </a:r>
              <a:endParaRPr lang="en-US" altLang="zh-CN" sz="5400" dirty="0">
                <a:ln w="6350">
                  <a:noFill/>
                </a:ln>
                <a:solidFill>
                  <a:schemeClr val="bg1"/>
                </a:solidFill>
                <a:latin typeface="字魂35号-经典雅黑" panose="02000000000000000000" charset="-122"/>
                <a:ea typeface="字魂35号-经典雅黑" panose="020000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787478" y="1526149"/>
            <a:ext cx="27611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gradFill>
                  <a:gsLst>
                    <a:gs pos="100000">
                      <a:srgbClr val="FF31E4">
                        <a:alpha val="0"/>
                      </a:srgbClr>
                    </a:gs>
                    <a:gs pos="21000">
                      <a:schemeClr val="bg1">
                        <a:alpha val="77000"/>
                      </a:schemeClr>
                    </a:gs>
                  </a:gsLst>
                  <a:lin ang="5400000" scaled="0"/>
                </a:gradFill>
                <a:latin typeface="字魂35号-经典雅黑" panose="02000000000000000000" charset="-122"/>
                <a:ea typeface="字魂35号-经典雅黑" panose="02000000000000000000" charset="-122"/>
              </a:rPr>
              <a:t>02</a:t>
            </a:r>
            <a:endParaRPr lang="zh-CN" altLang="en-US" sz="8800" dirty="0">
              <a:gradFill>
                <a:gsLst>
                  <a:gs pos="100000">
                    <a:srgbClr val="FF31E4">
                      <a:alpha val="0"/>
                    </a:srgbClr>
                  </a:gs>
                  <a:gs pos="21000">
                    <a:schemeClr val="bg1">
                      <a:alpha val="77000"/>
                    </a:schemeClr>
                  </a:gs>
                </a:gsLst>
                <a:lin ang="5400000" scaled="0"/>
              </a:gradFill>
              <a:latin typeface="字魂35号-经典雅黑" panose="02000000000000000000" charset="-122"/>
              <a:ea typeface="字魂35号-经典雅黑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śḻïḍè"/>
          <p:cNvSpPr/>
          <p:nvPr/>
        </p:nvSpPr>
        <p:spPr>
          <a:xfrm>
            <a:off x="2230398" y="1590065"/>
            <a:ext cx="2194616" cy="2074372"/>
          </a:xfrm>
          <a:prstGeom prst="roundRect">
            <a:avLst>
              <a:gd name="adj" fmla="val 0"/>
            </a:avLst>
          </a:prstGeom>
          <a:solidFill>
            <a:srgbClr val="FF31E4">
              <a:alpha val="10000"/>
            </a:srgbClr>
          </a:solidFill>
          <a:ln w="6350">
            <a:solidFill>
              <a:srgbClr val="FF31E4">
                <a:alpha val="47000"/>
              </a:srgb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a楷体" panose="02000500000000000000" pitchFamily="2" charset="-122"/>
            </a:endParaRPr>
          </a:p>
        </p:txBody>
      </p:sp>
      <p:sp>
        <p:nvSpPr>
          <p:cNvPr id="6" name="íṥ1îḓè"/>
          <p:cNvSpPr/>
          <p:nvPr/>
        </p:nvSpPr>
        <p:spPr>
          <a:xfrm>
            <a:off x="2230399" y="2094320"/>
            <a:ext cx="2194616" cy="437318"/>
          </a:xfrm>
          <a:prstGeom prst="rect">
            <a:avLst/>
          </a:prstGeom>
          <a:solidFill>
            <a:srgbClr val="FF31E4"/>
          </a:solidFill>
          <a:ln w="6350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</a:rPr>
              <a:t>智能化自动质押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a楷体" panose="02000500000000000000" pitchFamily="2" charset="-122"/>
            </a:endParaRPr>
          </a:p>
        </p:txBody>
      </p:sp>
      <p:sp>
        <p:nvSpPr>
          <p:cNvPr id="11" name="iśḻîďé"/>
          <p:cNvSpPr/>
          <p:nvPr/>
        </p:nvSpPr>
        <p:spPr>
          <a:xfrm>
            <a:off x="5262537" y="1590065"/>
            <a:ext cx="2194616" cy="2074372"/>
          </a:xfrm>
          <a:prstGeom prst="roundRect">
            <a:avLst>
              <a:gd name="adj" fmla="val 0"/>
            </a:avLst>
          </a:prstGeom>
          <a:solidFill>
            <a:srgbClr val="00F3DD">
              <a:alpha val="10000"/>
            </a:srgbClr>
          </a:solidFill>
          <a:ln w="6350">
            <a:solidFill>
              <a:srgbClr val="00F3DD">
                <a:alpha val="47000"/>
              </a:srgb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a楷体" panose="02000500000000000000" pitchFamily="2" charset="-122"/>
            </a:endParaRPr>
          </a:p>
        </p:txBody>
      </p:sp>
      <p:sp>
        <p:nvSpPr>
          <p:cNvPr id="12" name="îṧľîḓê"/>
          <p:cNvSpPr/>
          <p:nvPr/>
        </p:nvSpPr>
        <p:spPr>
          <a:xfrm>
            <a:off x="5262538" y="2094320"/>
            <a:ext cx="2194616" cy="437318"/>
          </a:xfrm>
          <a:prstGeom prst="rect">
            <a:avLst/>
          </a:prstGeom>
          <a:solidFill>
            <a:srgbClr val="00F3DD"/>
          </a:solidFill>
          <a:ln w="6350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</a:rPr>
              <a:t>安全性保障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a楷体" panose="02000500000000000000" pitchFamily="2" charset="-122"/>
            </a:endParaRPr>
          </a:p>
        </p:txBody>
      </p:sp>
      <p:sp>
        <p:nvSpPr>
          <p:cNvPr id="14" name="îš1íďe"/>
          <p:cNvSpPr/>
          <p:nvPr/>
        </p:nvSpPr>
        <p:spPr>
          <a:xfrm>
            <a:off x="7833659" y="1590065"/>
            <a:ext cx="2194616" cy="2074372"/>
          </a:xfrm>
          <a:prstGeom prst="roundRect">
            <a:avLst>
              <a:gd name="adj" fmla="val 0"/>
            </a:avLst>
          </a:prstGeom>
          <a:solidFill>
            <a:srgbClr val="2506FF">
              <a:alpha val="10000"/>
            </a:srgbClr>
          </a:solidFill>
          <a:ln w="6350">
            <a:solidFill>
              <a:srgbClr val="2506FF">
                <a:alpha val="47000"/>
              </a:srgb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a楷体" panose="02000500000000000000" pitchFamily="2" charset="-122"/>
            </a:endParaRPr>
          </a:p>
        </p:txBody>
      </p:sp>
      <p:sp>
        <p:nvSpPr>
          <p:cNvPr id="15" name="îŝḻíde"/>
          <p:cNvSpPr/>
          <p:nvPr/>
        </p:nvSpPr>
        <p:spPr>
          <a:xfrm>
            <a:off x="7833660" y="2094320"/>
            <a:ext cx="2194616" cy="437318"/>
          </a:xfrm>
          <a:prstGeom prst="rect">
            <a:avLst/>
          </a:prstGeom>
          <a:solidFill>
            <a:srgbClr val="2506FF"/>
          </a:solidFill>
          <a:ln w="6350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</a:rPr>
              <a:t>实时收益跟踪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a楷体" panose="02000500000000000000" pitchFamily="2" charset="-122"/>
            </a:endParaRPr>
          </a:p>
        </p:txBody>
      </p:sp>
      <p:sp>
        <p:nvSpPr>
          <p:cNvPr id="17" name="ïŝḷidè"/>
          <p:cNvSpPr/>
          <p:nvPr/>
        </p:nvSpPr>
        <p:spPr>
          <a:xfrm>
            <a:off x="2230399" y="3820014"/>
            <a:ext cx="2194616" cy="2367160"/>
          </a:xfrm>
          <a:prstGeom prst="rect">
            <a:avLst/>
          </a:prstGeom>
          <a:blipFill dpi="0" rotWithShape="1">
            <a:blip r:embed="rId1" cstate="screen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îṣḻîdé"/>
          <p:cNvSpPr/>
          <p:nvPr/>
        </p:nvSpPr>
        <p:spPr>
          <a:xfrm>
            <a:off x="5262536" y="3820014"/>
            <a:ext cx="2194616" cy="2367160"/>
          </a:xfrm>
          <a:prstGeom prst="rect">
            <a:avLst/>
          </a:prstGeom>
          <a:blipFill dpi="0" rotWithShape="1">
            <a:blip r:embed="rId2" cstate="screen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ïŝľîde"/>
          <p:cNvSpPr/>
          <p:nvPr/>
        </p:nvSpPr>
        <p:spPr>
          <a:xfrm>
            <a:off x="7833659" y="3820014"/>
            <a:ext cx="2194616" cy="2367160"/>
          </a:xfrm>
          <a:prstGeom prst="rect">
            <a:avLst/>
          </a:prstGeom>
          <a:blipFill dpi="0" rotWithShape="1">
            <a:blip r:embed="rId3" cstate="screen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04874" y="1589837"/>
            <a:ext cx="9995605" cy="435426"/>
            <a:chOff x="1104874" y="1153738"/>
            <a:chExt cx="9995605" cy="435426"/>
          </a:xfrm>
          <a:solidFill>
            <a:srgbClr val="FF31E4"/>
          </a:solidFill>
        </p:grpSpPr>
        <p:sp>
          <p:nvSpPr>
            <p:cNvPr id="21" name="L 形 20"/>
            <p:cNvSpPr/>
            <p:nvPr/>
          </p:nvSpPr>
          <p:spPr>
            <a:xfrm rot="16200000" flipH="1" flipV="1">
              <a:off x="1066903" y="1191709"/>
              <a:ext cx="435426" cy="359483"/>
            </a:xfrm>
            <a:prstGeom prst="corner">
              <a:avLst>
                <a:gd name="adj1" fmla="val 13828"/>
                <a:gd name="adj2" fmla="val 131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L 形 21"/>
            <p:cNvSpPr/>
            <p:nvPr/>
          </p:nvSpPr>
          <p:spPr>
            <a:xfrm rot="5400000" flipV="1">
              <a:off x="10703025" y="1191709"/>
              <a:ext cx="435426" cy="359483"/>
            </a:xfrm>
            <a:prstGeom prst="corner">
              <a:avLst>
                <a:gd name="adj1" fmla="val 13828"/>
                <a:gd name="adj2" fmla="val 13152"/>
              </a:avLst>
            </a:prstGeom>
            <a:solidFill>
              <a:srgbClr val="250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2282190" y="2484433"/>
            <a:ext cx="2142823" cy="1171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</a:rPr>
              <a:t>项目通过</a:t>
            </a:r>
            <a:r>
              <a:rPr lang="en-GB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</a:rPr>
              <a:t>AI Agent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</a:rPr>
              <a:t>技术分析多个</a:t>
            </a:r>
            <a:r>
              <a:rPr lang="en-GB" altLang="zh-CN" sz="11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</a:rPr>
              <a:t>DeFi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</a:rPr>
              <a:t>平台的收益率和风险，智能计算并推荐最优质押方案，帮助用户实现资金的最佳分配和收益最大化。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a楷体" panose="02000500000000000000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262533" y="2531638"/>
            <a:ext cx="2194616" cy="951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</a:rPr>
              <a:t>通过</a:t>
            </a:r>
            <a:r>
              <a:rPr lang="en-GB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</a:rPr>
              <a:t>Web3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</a:rPr>
              <a:t>智能合约，项目确保资金的安全性，并通过定期的智能合约审计来消除潜在的风险，保障用户的资产安全。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a楷体" panose="02000500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832357" y="2560346"/>
            <a:ext cx="2144128" cy="951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a楷体" panose="02000500000000000000" pitchFamily="2" charset="-122"/>
              </a:rPr>
              <a:t>系统实时跟踪每个质押平台的收益情况，并动态更新用户的投资回报，确保用户可以随时了解资金的增值情况。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a楷体" panose="02000500000000000000" pitchFamily="2" charset="-122"/>
            </a:endParaRPr>
          </a:p>
        </p:txBody>
      </p:sp>
      <p:sp>
        <p:nvSpPr>
          <p:cNvPr id="28" name="矩形 27"/>
          <p:cNvSpPr/>
          <p:nvPr>
            <p:custDataLst>
              <p:tags r:id="rId4"/>
            </p:custDataLst>
          </p:nvPr>
        </p:nvSpPr>
        <p:spPr>
          <a:xfrm>
            <a:off x="279400" y="-622300"/>
            <a:ext cx="914400" cy="317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延迟符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473627" y="470999"/>
            <a:ext cx="4691012" cy="523220"/>
            <a:chOff x="7457870" y="1683334"/>
            <a:chExt cx="4691012" cy="523220"/>
          </a:xfrm>
        </p:grpSpPr>
        <p:sp>
          <p:nvSpPr>
            <p:cNvPr id="32" name="文本框 15"/>
            <p:cNvSpPr txBox="1"/>
            <p:nvPr/>
          </p:nvSpPr>
          <p:spPr>
            <a:xfrm flipH="1">
              <a:off x="7457870" y="1683334"/>
              <a:ext cx="350070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0">
                        <a:srgbClr val="FF31E4"/>
                      </a:gs>
                      <a:gs pos="43000">
                        <a:srgbClr val="00F3DD"/>
                      </a:gs>
                      <a:gs pos="100000">
                        <a:srgbClr val="2506FF"/>
                      </a:gs>
                    </a:gsLst>
                    <a:lin ang="2700000" scaled="0"/>
                  </a:gradFill>
                  <a:latin typeface="字魂35号-经典雅黑" panose="02000000000000000000" charset="-122"/>
                  <a:ea typeface="字魂35号-经典雅黑" panose="02000000000000000000" charset="-122"/>
                </a:defRPr>
              </a:lvl1pPr>
            </a:lstStyle>
            <a:p>
              <a:r>
                <a:rPr lang="zh-CN" altLang="en-US" dirty="0"/>
                <a:t>项目特性</a:t>
              </a:r>
              <a:endParaRPr lang="zh-CN" altLang="en-US" dirty="0"/>
            </a:p>
          </p:txBody>
        </p:sp>
        <p:sp>
          <p:nvSpPr>
            <p:cNvPr id="33" name="文本框 32"/>
            <p:cNvSpPr txBox="1"/>
            <p:nvPr/>
          </p:nvSpPr>
          <p:spPr>
            <a:xfrm flipH="1">
              <a:off x="9036117" y="1944944"/>
              <a:ext cx="3112765" cy="215444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altLang="zh-CN" sz="800" dirty="0">
                  <a:gradFill>
                    <a:gsLst>
                      <a:gs pos="100000">
                        <a:prstClr val="white">
                          <a:lumMod val="95000"/>
                        </a:prstClr>
                      </a:gs>
                      <a:gs pos="26000">
                        <a:prstClr val="white">
                          <a:lumMod val="95000"/>
                        </a:prstClr>
                      </a:gs>
                    </a:gsLst>
                    <a:path path="circle">
                      <a:fillToRect l="100000" t="100000"/>
                    </a:path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 Characteristics</a:t>
              </a:r>
              <a:endParaRPr lang="zh-CN" altLang="en-US" sz="800" dirty="0">
                <a:gradFill>
                  <a:gsLst>
                    <a:gs pos="100000">
                      <a:prstClr val="white">
                        <a:lumMod val="95000"/>
                      </a:prstClr>
                    </a:gs>
                    <a:gs pos="26000">
                      <a:prstClr val="white">
                        <a:lumMod val="95000"/>
                      </a:prstClr>
                    </a:gs>
                  </a:gsLst>
                  <a:path path="circle">
                    <a:fillToRect l="100000" t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06 3.7037E-06 L -2.5E-06 -0.18473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3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06 -3.7037E-07 L -2.5E-06 -0.34468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24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06 3.7037E-07 L -2.5E-06 -0.50417" pathEditMode="relative" rAng="0" ptsTypes="AA">
                                      <p:cBhvr>
                                        <p:cTn id="19" dur="1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20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06 1.85185E-06 L -2.5E-06 -0.67361" pathEditMode="relative" rAng="0" ptsTypes="AA">
                                      <p:cBhvr>
                                        <p:cTn id="24" dur="2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68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de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06 3.7037E-06 L -2.5E-06 -0.18473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3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06 -3.7037E-07 L -2.5E-06 -0.34468" pathEditMode="relative" rAng="0" ptsTypes="AA">
                                      <p:cBhvr>
                                        <p:cTn id="34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24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de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06 3.7037E-07 L -2.5E-06 -0.50417" pathEditMode="relative" rAng="0" ptsTypes="AA">
                                      <p:cBhvr>
                                        <p:cTn id="39" dur="17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20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de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06 1.85185E-06 L -2.5E-06 -0.67361" pathEditMode="relative" rAng="0" ptsTypes="AA">
                                      <p:cBhvr>
                                        <p:cTn id="44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68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decel="10000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2.5E-06 3.7037E-06 L -2.5E-06 -0.18473" pathEditMode="relative" rAng="0" ptsTypes="AA">
                                      <p:cBhvr>
                                        <p:cTn id="49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3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decel="10000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2.5E-06 -3.7037E-07 L -2.5E-06 -0.34468" pathEditMode="relative" rAng="0" ptsTypes="AA">
                                      <p:cBhvr>
                                        <p:cTn id="54" dur="1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24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decel="10000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2.5E-06 3.7037E-07 L -2.5E-06 -0.50417" pathEditMode="relative" rAng="0" ptsTypes="AA">
                                      <p:cBhvr>
                                        <p:cTn id="59" dur="17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208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4" presetClass="path" presetSubtype="0" decel="10000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2.5E-06 1.85185E-06 L -2.5E-06 -0.67361" pathEditMode="relative" rAng="0" ptsTypes="AA">
                                      <p:cBhvr>
                                        <p:cTn id="64" dur="2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68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50" presetClass="entr" presetSubtype="0" decel="10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bldLvl="0" animBg="1"/>
      <p:bldP spid="6" grpId="0" bldLvl="0" animBg="1"/>
      <p:bldP spid="6" grpId="1" bldLvl="0" animBg="1"/>
      <p:bldP spid="11" grpId="0" bldLvl="0" animBg="1"/>
      <p:bldP spid="11" grpId="1" bldLvl="0" animBg="1"/>
      <p:bldP spid="12" grpId="0" bldLvl="0" animBg="1"/>
      <p:bldP spid="12" grpId="1" bldLvl="0" animBg="1"/>
      <p:bldP spid="14" grpId="0" bldLvl="0" animBg="1"/>
      <p:bldP spid="14" grpId="1" bldLvl="0" animBg="1"/>
      <p:bldP spid="15" grpId="0" bldLvl="0" animBg="1"/>
      <p:bldP spid="15" grpId="1" bldLvl="0" animBg="1"/>
      <p:bldP spid="17" grpId="0" bldLvl="0" animBg="1"/>
      <p:bldP spid="17" grpId="1" bldLvl="0" animBg="1"/>
      <p:bldP spid="19" grpId="0" bldLvl="0" animBg="1"/>
      <p:bldP spid="19" grpId="1" bldLvl="0" animBg="1"/>
      <p:bldP spid="20" grpId="0" bldLvl="0" animBg="1"/>
      <p:bldP spid="20" grpId="1" bldLvl="0" animBg="1"/>
      <p:bldP spid="23" grpId="0"/>
      <p:bldP spid="23" grpId="1"/>
      <p:bldP spid="25" grpId="0"/>
      <p:bldP spid="25" grpId="1"/>
      <p:bldP spid="26" grpId="0"/>
      <p:bldP spid="26" grpId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5634" t="8079" r="5728" b="9139"/>
          <a:stretch>
            <a:fillRect/>
          </a:stretch>
        </p:blipFill>
        <p:spPr>
          <a:xfrm>
            <a:off x="0" y="0"/>
            <a:ext cx="12192000" cy="685690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747290" y="2853660"/>
            <a:ext cx="4798946" cy="982850"/>
            <a:chOff x="0" y="1944945"/>
            <a:chExt cx="7183114" cy="982850"/>
          </a:xfrm>
        </p:grpSpPr>
        <p:sp>
          <p:nvSpPr>
            <p:cNvPr id="8" name="文本框 7"/>
            <p:cNvSpPr txBox="1"/>
            <p:nvPr/>
          </p:nvSpPr>
          <p:spPr>
            <a:xfrm>
              <a:off x="0" y="1944945"/>
              <a:ext cx="71831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dirty="0">
                  <a:ln w="15875">
                    <a:gradFill>
                      <a:gsLst>
                        <a:gs pos="8000">
                          <a:srgbClr val="FF31E4"/>
                        </a:gs>
                        <a:gs pos="94000">
                          <a:srgbClr val="00F3DD"/>
                        </a:gs>
                      </a:gsLst>
                      <a:lin ang="5400000" scaled="1"/>
                    </a:gradFill>
                  </a:ln>
                  <a:noFill/>
                  <a:latin typeface="字魂35号-经典雅黑" panose="02000000000000000000" charset="-122"/>
                  <a:ea typeface="字魂35号-经典雅黑" panose="02000000000000000000" charset="-122"/>
                </a:rPr>
                <a:t>项目演示</a:t>
              </a:r>
              <a:endParaRPr lang="zh-CN" altLang="en-US" sz="5400" dirty="0">
                <a:ln w="15875">
                  <a:gradFill>
                    <a:gsLst>
                      <a:gs pos="8000">
                        <a:srgbClr val="FF31E4"/>
                      </a:gs>
                      <a:gs pos="94000">
                        <a:srgbClr val="00F3DD"/>
                      </a:gs>
                    </a:gsLst>
                    <a:lin ang="5400000" scaled="1"/>
                  </a:gradFill>
                </a:ln>
                <a:noFill/>
                <a:latin typeface="字魂35号-经典雅黑" panose="02000000000000000000" charset="-122"/>
                <a:ea typeface="字魂35号-经典雅黑" panose="02000000000000000000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0" y="2004465"/>
              <a:ext cx="71831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dirty="0">
                  <a:ln w="6350">
                    <a:noFill/>
                  </a:ln>
                  <a:solidFill>
                    <a:schemeClr val="bg1"/>
                  </a:solidFill>
                  <a:latin typeface="字魂35号-经典雅黑" panose="02000000000000000000" charset="-122"/>
                  <a:ea typeface="字魂35号-经典雅黑" panose="02000000000000000000" charset="-122"/>
                </a:rPr>
                <a:t>项目演示</a:t>
              </a:r>
              <a:endParaRPr lang="en-US" altLang="zh-CN" sz="5400" dirty="0">
                <a:ln w="6350">
                  <a:noFill/>
                </a:ln>
                <a:solidFill>
                  <a:schemeClr val="bg1"/>
                </a:solidFill>
                <a:latin typeface="字魂35号-经典雅黑" panose="02000000000000000000" charset="-122"/>
                <a:ea typeface="字魂35号-经典雅黑" panose="020000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787478" y="1526149"/>
            <a:ext cx="27611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gradFill>
                  <a:gsLst>
                    <a:gs pos="100000">
                      <a:srgbClr val="FF31E4">
                        <a:alpha val="0"/>
                      </a:srgbClr>
                    </a:gs>
                    <a:gs pos="21000">
                      <a:schemeClr val="bg1">
                        <a:alpha val="77000"/>
                      </a:schemeClr>
                    </a:gs>
                  </a:gsLst>
                  <a:lin ang="5400000" scaled="0"/>
                </a:gradFill>
                <a:latin typeface="字魂35号-经典雅黑" panose="02000000000000000000" charset="-122"/>
                <a:ea typeface="字魂35号-经典雅黑" panose="02000000000000000000" charset="-122"/>
              </a:rPr>
              <a:t>03</a:t>
            </a:r>
            <a:endParaRPr lang="zh-CN" altLang="en-US" sz="8800" dirty="0">
              <a:gradFill>
                <a:gsLst>
                  <a:gs pos="100000">
                    <a:srgbClr val="FF31E4">
                      <a:alpha val="0"/>
                    </a:srgbClr>
                  </a:gs>
                  <a:gs pos="21000">
                    <a:schemeClr val="bg1">
                      <a:alpha val="77000"/>
                    </a:schemeClr>
                  </a:gs>
                </a:gsLst>
                <a:lin ang="5400000" scaled="0"/>
              </a:gradFill>
              <a:latin typeface="字魂35号-经典雅黑" panose="02000000000000000000" charset="-122"/>
              <a:ea typeface="字魂35号-经典雅黑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5634" t="8079" r="5728" b="9139"/>
          <a:stretch>
            <a:fillRect/>
          </a:stretch>
        </p:blipFill>
        <p:spPr>
          <a:xfrm>
            <a:off x="0" y="0"/>
            <a:ext cx="12192000" cy="6856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5634" t="8079" r="5728" b="9139"/>
          <a:stretch>
            <a:fillRect/>
          </a:stretch>
        </p:blipFill>
        <p:spPr>
          <a:xfrm>
            <a:off x="0" y="0"/>
            <a:ext cx="12192000" cy="6856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ISLIDE.ADDREMOVEWATERMARK" val="zRq7AZuIeP"/>
</p:tagLst>
</file>

<file path=ppt/tags/tag3.xml><?xml version="1.0" encoding="utf-8"?>
<p:tagLst xmlns:p="http://schemas.openxmlformats.org/presentationml/2006/main">
  <p:tag name="ISLIDE.ADDREMOVEWATERMARK" val="zRq7AZuIeP"/>
</p:tagLst>
</file>

<file path=ppt/tags/tag4.xml><?xml version="1.0" encoding="utf-8"?>
<p:tagLst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阿里巴巴普惠">
      <a:majorFont>
        <a:latin typeface="阿里巴巴普惠体"/>
        <a:ea typeface="阿里巴巴普惠体"/>
        <a:cs typeface="Arial"/>
      </a:majorFont>
      <a:minorFont>
        <a:latin typeface="阿里巴巴普惠体"/>
        <a:ea typeface="阿里巴巴普惠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0</TotalTime>
  <Words>1170</Words>
  <Application>WPS 演示</Application>
  <PresentationFormat>宽屏</PresentationFormat>
  <Paragraphs>103</Paragraphs>
  <Slides>10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汉仪旗黑</vt:lpstr>
      <vt:lpstr>字魂35号-经典雅黑</vt:lpstr>
      <vt:lpstr>黑体-简</vt:lpstr>
      <vt:lpstr>Aa楷体</vt:lpstr>
      <vt:lpstr>宋体</vt:lpstr>
      <vt:lpstr>Arial Unicode MS</vt:lpstr>
      <vt:lpstr>宋体-简</vt:lpstr>
      <vt:lpstr>思源黑体 CN Normal</vt:lpstr>
      <vt:lpstr>Agency FB</vt:lpstr>
      <vt:lpstr>Calibri</vt:lpstr>
      <vt:lpstr>Helvetica Neue</vt:lpstr>
      <vt:lpstr>阿里巴巴普惠体</vt:lpstr>
      <vt:lpstr>苹方-简</vt:lpstr>
      <vt:lpstr>汉仪楷体简</vt:lpstr>
      <vt:lpstr>第一PPT，www.1ppt.com</vt:lpstr>
      <vt:lpstr>第一PPT，www.1ppt.com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企业介绍</dc:title>
  <dc:creator>第一PPT，www.1ppt.com</dc:creator>
  <cp:keywords>www.1ppt.com</cp:keywords>
  <dc:description>www.1ppt.com</dc:description>
  <cp:lastModifiedBy>CatCode</cp:lastModifiedBy>
  <cp:revision>7</cp:revision>
  <dcterms:created xsi:type="dcterms:W3CDTF">2025-10-20T09:30:43Z</dcterms:created>
  <dcterms:modified xsi:type="dcterms:W3CDTF">2025-10-20T09:30:43Z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D19CC30C48204B7582CBD4D0BCD47630_12</vt:lpwstr>
  </property>
  <property fmtid="{D5CDD505-2E9C-101B-9397-08002B2CF9AE}" pid="3" name="KSOProductBuildVer">
    <vt:lpwstr>2052-6.12.2.8699</vt:lpwstr>
  </property>
</Properties>
</file>